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1" r:id="rId1"/>
    <p:sldMasterId id="2147483853" r:id="rId2"/>
  </p:sldMasterIdLst>
  <p:notesMasterIdLst>
    <p:notesMasterId r:id="rId25"/>
  </p:notesMasterIdLst>
  <p:sldIdLst>
    <p:sldId id="290" r:id="rId3"/>
    <p:sldId id="325" r:id="rId4"/>
    <p:sldId id="311" r:id="rId5"/>
    <p:sldId id="335" r:id="rId6"/>
    <p:sldId id="321" r:id="rId7"/>
    <p:sldId id="318" r:id="rId8"/>
    <p:sldId id="312" r:id="rId9"/>
    <p:sldId id="319" r:id="rId10"/>
    <p:sldId id="332" r:id="rId11"/>
    <p:sldId id="327" r:id="rId12"/>
    <p:sldId id="328" r:id="rId13"/>
    <p:sldId id="314" r:id="rId14"/>
    <p:sldId id="317" r:id="rId15"/>
    <p:sldId id="313" r:id="rId16"/>
    <p:sldId id="334" r:id="rId17"/>
    <p:sldId id="333" r:id="rId18"/>
    <p:sldId id="316" r:id="rId19"/>
    <p:sldId id="326" r:id="rId20"/>
    <p:sldId id="331" r:id="rId21"/>
    <p:sldId id="330" r:id="rId22"/>
    <p:sldId id="324" r:id="rId23"/>
    <p:sldId id="30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DC4FF"/>
    <a:srgbClr val="F0AEE2"/>
    <a:srgbClr val="FFFF99"/>
    <a:srgbClr val="14201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8B55E-BEAE-45D9-988D-E7EEDE06E73A}" type="doc">
      <dgm:prSet loTypeId="urn:microsoft.com/office/officeart/2005/8/layout/gear1" loCatId="process" qsTypeId="urn:microsoft.com/office/officeart/2005/8/quickstyle/simple1" qsCatId="simple" csTypeId="urn:microsoft.com/office/officeart/2005/8/colors/accent6_2" csCatId="accent6" phldr="1"/>
      <dgm:spPr/>
    </dgm:pt>
    <dgm:pt modelId="{EC272CEE-CBDB-4D23-9558-24D7DA21A769}">
      <dgm:prSet phldrT="[Text]" custT="1"/>
      <dgm:spPr/>
      <dgm:t>
        <a:bodyPr/>
        <a:lstStyle/>
        <a:p>
          <a:r>
            <a:rPr lang="en-US" sz="4000" b="1" dirty="0" smtClean="0"/>
            <a:t>EXISTING </a:t>
          </a:r>
        </a:p>
        <a:p>
          <a:r>
            <a:rPr lang="en-US" sz="4000" b="1" dirty="0" smtClean="0"/>
            <a:t>SYSTEMS</a:t>
          </a:r>
          <a:endParaRPr lang="en-US" sz="4000" b="1" dirty="0"/>
        </a:p>
      </dgm:t>
    </dgm:pt>
    <dgm:pt modelId="{EFC102CD-21B2-443F-8A7E-DFE12B2FE299}" type="parTrans" cxnId="{8B4C2992-E1E9-433A-8AB1-884D517AB520}">
      <dgm:prSet/>
      <dgm:spPr/>
      <dgm:t>
        <a:bodyPr/>
        <a:lstStyle/>
        <a:p>
          <a:endParaRPr lang="en-US"/>
        </a:p>
      </dgm:t>
    </dgm:pt>
    <dgm:pt modelId="{48E9D1A4-16F6-43EA-BBB5-E105DF5599E8}" type="sibTrans" cxnId="{8B4C2992-E1E9-433A-8AB1-884D517AB520}">
      <dgm:prSet/>
      <dgm:spPr/>
      <dgm:t>
        <a:bodyPr/>
        <a:lstStyle/>
        <a:p>
          <a:endParaRPr lang="en-US"/>
        </a:p>
      </dgm:t>
    </dgm:pt>
    <dgm:pt modelId="{0BFAEC45-DF17-47B8-8E3C-D0CB4BC54AA9}">
      <dgm:prSet phldrT="[Text]" custT="1"/>
      <dgm:spPr/>
      <dgm:t>
        <a:bodyPr/>
        <a:lstStyle/>
        <a:p>
          <a:r>
            <a:rPr lang="en-US" sz="2400" b="1" dirty="0" smtClean="0"/>
            <a:t>WITHIN</a:t>
          </a:r>
          <a:r>
            <a:rPr lang="en-US" sz="2800" b="1" dirty="0" smtClean="0"/>
            <a:t> </a:t>
          </a:r>
          <a:endParaRPr lang="en-US" sz="2800" b="1" dirty="0"/>
        </a:p>
      </dgm:t>
    </dgm:pt>
    <dgm:pt modelId="{0319AED7-C59D-4D47-B96C-9A7072B135FF}" type="parTrans" cxnId="{9B01C3E5-CCDF-4099-8C93-B42C2D50ACDF}">
      <dgm:prSet/>
      <dgm:spPr/>
      <dgm:t>
        <a:bodyPr/>
        <a:lstStyle/>
        <a:p>
          <a:endParaRPr lang="en-US"/>
        </a:p>
      </dgm:t>
    </dgm:pt>
    <dgm:pt modelId="{F139648F-DD43-445E-8439-54C7BD6F2552}" type="sibTrans" cxnId="{9B01C3E5-CCDF-4099-8C93-B42C2D50ACDF}">
      <dgm:prSet/>
      <dgm:spPr/>
      <dgm:t>
        <a:bodyPr/>
        <a:lstStyle/>
        <a:p>
          <a:endParaRPr lang="en-US"/>
        </a:p>
      </dgm:t>
    </dgm:pt>
    <dgm:pt modelId="{1E6CADEC-EC9E-47B6-8870-E827B22EFC07}">
      <dgm:prSet phldrT="[Text]" custT="1"/>
      <dgm:spPr/>
      <dgm:t>
        <a:bodyPr/>
        <a:lstStyle/>
        <a:p>
          <a:r>
            <a:rPr lang="en-US" sz="3200" b="1" dirty="0" smtClean="0"/>
            <a:t>WORK</a:t>
          </a:r>
          <a:endParaRPr lang="en-US" sz="3200" b="1" dirty="0"/>
        </a:p>
      </dgm:t>
    </dgm:pt>
    <dgm:pt modelId="{B619BA7C-EEBF-42B6-9A93-50FA3308A746}" type="parTrans" cxnId="{10CF77F6-E7D6-430F-BF7F-661915FB0FB3}">
      <dgm:prSet/>
      <dgm:spPr/>
      <dgm:t>
        <a:bodyPr/>
        <a:lstStyle/>
        <a:p>
          <a:endParaRPr lang="en-US"/>
        </a:p>
      </dgm:t>
    </dgm:pt>
    <dgm:pt modelId="{4433CF7D-3125-482E-A653-EAF4559CEE06}" type="sibTrans" cxnId="{10CF77F6-E7D6-430F-BF7F-661915FB0FB3}">
      <dgm:prSet/>
      <dgm:spPr/>
      <dgm:t>
        <a:bodyPr/>
        <a:lstStyle/>
        <a:p>
          <a:endParaRPr lang="en-US"/>
        </a:p>
      </dgm:t>
    </dgm:pt>
    <dgm:pt modelId="{728CEA5D-8721-4C42-8375-9F2B6D241F1E}" type="pres">
      <dgm:prSet presAssocID="{B5D8B55E-BEAE-45D9-988D-E7EEDE06E73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E0F172C-5351-437C-829D-6C753D835A29}" type="pres">
      <dgm:prSet presAssocID="{EC272CEE-CBDB-4D23-9558-24D7DA21A769}" presName="gear1" presStyleLbl="node1" presStyleIdx="0" presStyleCnt="3" custScaleX="118475" custScaleY="1107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4E8A3-49A1-48F1-B2BE-351753BA9661}" type="pres">
      <dgm:prSet presAssocID="{EC272CEE-CBDB-4D23-9558-24D7DA21A769}" presName="gear1srcNode" presStyleLbl="node1" presStyleIdx="0" presStyleCnt="3"/>
      <dgm:spPr/>
      <dgm:t>
        <a:bodyPr/>
        <a:lstStyle/>
        <a:p>
          <a:endParaRPr lang="en-US"/>
        </a:p>
      </dgm:t>
    </dgm:pt>
    <dgm:pt modelId="{F85BA28D-C71D-4F4B-980D-EE6E04ACE763}" type="pres">
      <dgm:prSet presAssocID="{EC272CEE-CBDB-4D23-9558-24D7DA21A769}" presName="gear1dstNode" presStyleLbl="node1" presStyleIdx="0" presStyleCnt="3"/>
      <dgm:spPr/>
      <dgm:t>
        <a:bodyPr/>
        <a:lstStyle/>
        <a:p>
          <a:endParaRPr lang="en-US"/>
        </a:p>
      </dgm:t>
    </dgm:pt>
    <dgm:pt modelId="{3C94A216-3B2E-4E0D-86DE-0ED56A683FE3}" type="pres">
      <dgm:prSet presAssocID="{0BFAEC45-DF17-47B8-8E3C-D0CB4BC54AA9}" presName="gear2" presStyleLbl="node1" presStyleIdx="1" presStyleCnt="3" custLinFactNeighborX="-4006" custLinFactNeighborY="-33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39824-9C6E-4F92-9023-B34DE4310DEA}" type="pres">
      <dgm:prSet presAssocID="{0BFAEC45-DF17-47B8-8E3C-D0CB4BC54AA9}" presName="gear2srcNode" presStyleLbl="node1" presStyleIdx="1" presStyleCnt="3"/>
      <dgm:spPr/>
      <dgm:t>
        <a:bodyPr/>
        <a:lstStyle/>
        <a:p>
          <a:endParaRPr lang="en-US"/>
        </a:p>
      </dgm:t>
    </dgm:pt>
    <dgm:pt modelId="{0C17FBD9-396D-4DB0-B516-0E250132C125}" type="pres">
      <dgm:prSet presAssocID="{0BFAEC45-DF17-47B8-8E3C-D0CB4BC54AA9}" presName="gear2dstNode" presStyleLbl="node1" presStyleIdx="1" presStyleCnt="3"/>
      <dgm:spPr/>
      <dgm:t>
        <a:bodyPr/>
        <a:lstStyle/>
        <a:p>
          <a:endParaRPr lang="en-US"/>
        </a:p>
      </dgm:t>
    </dgm:pt>
    <dgm:pt modelId="{4D051496-B003-4939-9549-BD18B0BE3F1D}" type="pres">
      <dgm:prSet presAssocID="{1E6CADEC-EC9E-47B6-8870-E827B22EFC07}" presName="gear3" presStyleLbl="node1" presStyleIdx="2" presStyleCnt="3" custScaleX="101563" custScaleY="104218"/>
      <dgm:spPr/>
      <dgm:t>
        <a:bodyPr/>
        <a:lstStyle/>
        <a:p>
          <a:endParaRPr lang="en-US"/>
        </a:p>
      </dgm:t>
    </dgm:pt>
    <dgm:pt modelId="{45E2B10D-A7FB-402C-A7E9-975E06A0BA85}" type="pres">
      <dgm:prSet presAssocID="{1E6CADEC-EC9E-47B6-8870-E827B22EFC0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5E9A6-36EF-4BEB-BA5D-95E5F418D800}" type="pres">
      <dgm:prSet presAssocID="{1E6CADEC-EC9E-47B6-8870-E827B22EFC07}" presName="gear3srcNode" presStyleLbl="node1" presStyleIdx="2" presStyleCnt="3"/>
      <dgm:spPr/>
      <dgm:t>
        <a:bodyPr/>
        <a:lstStyle/>
        <a:p>
          <a:endParaRPr lang="en-US"/>
        </a:p>
      </dgm:t>
    </dgm:pt>
    <dgm:pt modelId="{8B911D34-326D-4AAD-95C3-0B522781E902}" type="pres">
      <dgm:prSet presAssocID="{1E6CADEC-EC9E-47B6-8870-E827B22EFC07}" presName="gear3dstNode" presStyleLbl="node1" presStyleIdx="2" presStyleCnt="3"/>
      <dgm:spPr/>
      <dgm:t>
        <a:bodyPr/>
        <a:lstStyle/>
        <a:p>
          <a:endParaRPr lang="en-US"/>
        </a:p>
      </dgm:t>
    </dgm:pt>
    <dgm:pt modelId="{894F0D51-601E-418B-A328-B6A43BD03382}" type="pres">
      <dgm:prSet presAssocID="{48E9D1A4-16F6-43EA-BBB5-E105DF5599E8}" presName="connector1" presStyleLbl="sibTrans2D1" presStyleIdx="0" presStyleCnt="3" custScaleY="116657" custLinFactNeighborX="4540" custLinFactNeighborY="2628"/>
      <dgm:spPr/>
      <dgm:t>
        <a:bodyPr/>
        <a:lstStyle/>
        <a:p>
          <a:endParaRPr lang="en-US"/>
        </a:p>
      </dgm:t>
    </dgm:pt>
    <dgm:pt modelId="{87B187FD-1066-48DF-99D8-010D6BC2A24F}" type="pres">
      <dgm:prSet presAssocID="{F139648F-DD43-445E-8439-54C7BD6F255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64B647-8AD9-412B-B91F-81482C119221}" type="pres">
      <dgm:prSet presAssocID="{4433CF7D-3125-482E-A653-EAF4559CEE0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EDA2958-67B9-49CB-8D95-48FDF6C1D290}" type="presOf" srcId="{0BFAEC45-DF17-47B8-8E3C-D0CB4BC54AA9}" destId="{3C94A216-3B2E-4E0D-86DE-0ED56A683FE3}" srcOrd="0" destOrd="0" presId="urn:microsoft.com/office/officeart/2005/8/layout/gear1"/>
    <dgm:cxn modelId="{950F0921-5248-465F-B079-162278CB5978}" type="presOf" srcId="{EC272CEE-CBDB-4D23-9558-24D7DA21A769}" destId="{F85BA28D-C71D-4F4B-980D-EE6E04ACE763}" srcOrd="2" destOrd="0" presId="urn:microsoft.com/office/officeart/2005/8/layout/gear1"/>
    <dgm:cxn modelId="{80A39FDF-833A-42EE-A7E1-946B8C617F1D}" type="presOf" srcId="{1E6CADEC-EC9E-47B6-8870-E827B22EFC07}" destId="{8B911D34-326D-4AAD-95C3-0B522781E902}" srcOrd="3" destOrd="0" presId="urn:microsoft.com/office/officeart/2005/8/layout/gear1"/>
    <dgm:cxn modelId="{7F66A831-0344-4A8F-B955-EE65ED7E013F}" type="presOf" srcId="{F139648F-DD43-445E-8439-54C7BD6F2552}" destId="{87B187FD-1066-48DF-99D8-010D6BC2A24F}" srcOrd="0" destOrd="0" presId="urn:microsoft.com/office/officeart/2005/8/layout/gear1"/>
    <dgm:cxn modelId="{114242B8-F041-4BBC-94ED-0F8E12F42394}" type="presOf" srcId="{1E6CADEC-EC9E-47B6-8870-E827B22EFC07}" destId="{4D051496-B003-4939-9549-BD18B0BE3F1D}" srcOrd="0" destOrd="0" presId="urn:microsoft.com/office/officeart/2005/8/layout/gear1"/>
    <dgm:cxn modelId="{47FB32BE-69C9-4735-BFB8-9605A720DAA8}" type="presOf" srcId="{1E6CADEC-EC9E-47B6-8870-E827B22EFC07}" destId="{3C25E9A6-36EF-4BEB-BA5D-95E5F418D800}" srcOrd="2" destOrd="0" presId="urn:microsoft.com/office/officeart/2005/8/layout/gear1"/>
    <dgm:cxn modelId="{9EFA80E5-842D-4A39-AA7B-BBE2B1767D2E}" type="presOf" srcId="{0BFAEC45-DF17-47B8-8E3C-D0CB4BC54AA9}" destId="{07B39824-9C6E-4F92-9023-B34DE4310DEA}" srcOrd="1" destOrd="0" presId="urn:microsoft.com/office/officeart/2005/8/layout/gear1"/>
    <dgm:cxn modelId="{6944C195-28B7-4146-A436-134209E1B6BC}" type="presOf" srcId="{EC272CEE-CBDB-4D23-9558-24D7DA21A769}" destId="{3A04E8A3-49A1-48F1-B2BE-351753BA9661}" srcOrd="1" destOrd="0" presId="urn:microsoft.com/office/officeart/2005/8/layout/gear1"/>
    <dgm:cxn modelId="{15D59566-C057-4138-B33A-7CDD2D533219}" type="presOf" srcId="{48E9D1A4-16F6-43EA-BBB5-E105DF5599E8}" destId="{894F0D51-601E-418B-A328-B6A43BD03382}" srcOrd="0" destOrd="0" presId="urn:microsoft.com/office/officeart/2005/8/layout/gear1"/>
    <dgm:cxn modelId="{2AAF6CAC-C7A6-4C32-B02D-623761329B4E}" type="presOf" srcId="{B5D8B55E-BEAE-45D9-988D-E7EEDE06E73A}" destId="{728CEA5D-8721-4C42-8375-9F2B6D241F1E}" srcOrd="0" destOrd="0" presId="urn:microsoft.com/office/officeart/2005/8/layout/gear1"/>
    <dgm:cxn modelId="{10CF77F6-E7D6-430F-BF7F-661915FB0FB3}" srcId="{B5D8B55E-BEAE-45D9-988D-E7EEDE06E73A}" destId="{1E6CADEC-EC9E-47B6-8870-E827B22EFC07}" srcOrd="2" destOrd="0" parTransId="{B619BA7C-EEBF-42B6-9A93-50FA3308A746}" sibTransId="{4433CF7D-3125-482E-A653-EAF4559CEE06}"/>
    <dgm:cxn modelId="{9B01C3E5-CCDF-4099-8C93-B42C2D50ACDF}" srcId="{B5D8B55E-BEAE-45D9-988D-E7EEDE06E73A}" destId="{0BFAEC45-DF17-47B8-8E3C-D0CB4BC54AA9}" srcOrd="1" destOrd="0" parTransId="{0319AED7-C59D-4D47-B96C-9A7072B135FF}" sibTransId="{F139648F-DD43-445E-8439-54C7BD6F2552}"/>
    <dgm:cxn modelId="{C903E18B-06FE-4F9E-97C1-E8652C78ADF4}" type="presOf" srcId="{4433CF7D-3125-482E-A653-EAF4559CEE06}" destId="{8264B647-8AD9-412B-B91F-81482C119221}" srcOrd="0" destOrd="0" presId="urn:microsoft.com/office/officeart/2005/8/layout/gear1"/>
    <dgm:cxn modelId="{8B4C2992-E1E9-433A-8AB1-884D517AB520}" srcId="{B5D8B55E-BEAE-45D9-988D-E7EEDE06E73A}" destId="{EC272CEE-CBDB-4D23-9558-24D7DA21A769}" srcOrd="0" destOrd="0" parTransId="{EFC102CD-21B2-443F-8A7E-DFE12B2FE299}" sibTransId="{48E9D1A4-16F6-43EA-BBB5-E105DF5599E8}"/>
    <dgm:cxn modelId="{0D7A6A20-03DC-4645-AAB1-43669A085410}" type="presOf" srcId="{0BFAEC45-DF17-47B8-8E3C-D0CB4BC54AA9}" destId="{0C17FBD9-396D-4DB0-B516-0E250132C125}" srcOrd="2" destOrd="0" presId="urn:microsoft.com/office/officeart/2005/8/layout/gear1"/>
    <dgm:cxn modelId="{5351CB32-C258-45E3-BBAD-391056D8497F}" type="presOf" srcId="{1E6CADEC-EC9E-47B6-8870-E827B22EFC07}" destId="{45E2B10D-A7FB-402C-A7E9-975E06A0BA85}" srcOrd="1" destOrd="0" presId="urn:microsoft.com/office/officeart/2005/8/layout/gear1"/>
    <dgm:cxn modelId="{BD26D593-4B11-473E-92C5-244D8E060A30}" type="presOf" srcId="{EC272CEE-CBDB-4D23-9558-24D7DA21A769}" destId="{FE0F172C-5351-437C-829D-6C753D835A29}" srcOrd="0" destOrd="0" presId="urn:microsoft.com/office/officeart/2005/8/layout/gear1"/>
    <dgm:cxn modelId="{0278999D-4E7B-4868-A88B-088259A25BB2}" type="presParOf" srcId="{728CEA5D-8721-4C42-8375-9F2B6D241F1E}" destId="{FE0F172C-5351-437C-829D-6C753D835A29}" srcOrd="0" destOrd="0" presId="urn:microsoft.com/office/officeart/2005/8/layout/gear1"/>
    <dgm:cxn modelId="{BA42AA55-B714-4F82-B057-8783F5CD166F}" type="presParOf" srcId="{728CEA5D-8721-4C42-8375-9F2B6D241F1E}" destId="{3A04E8A3-49A1-48F1-B2BE-351753BA9661}" srcOrd="1" destOrd="0" presId="urn:microsoft.com/office/officeart/2005/8/layout/gear1"/>
    <dgm:cxn modelId="{9A232D02-5A88-4E29-B8DD-FFC852C2BED2}" type="presParOf" srcId="{728CEA5D-8721-4C42-8375-9F2B6D241F1E}" destId="{F85BA28D-C71D-4F4B-980D-EE6E04ACE763}" srcOrd="2" destOrd="0" presId="urn:microsoft.com/office/officeart/2005/8/layout/gear1"/>
    <dgm:cxn modelId="{2B4F0AEE-E151-44BD-9ACA-71EA22FCF1A0}" type="presParOf" srcId="{728CEA5D-8721-4C42-8375-9F2B6D241F1E}" destId="{3C94A216-3B2E-4E0D-86DE-0ED56A683FE3}" srcOrd="3" destOrd="0" presId="urn:microsoft.com/office/officeart/2005/8/layout/gear1"/>
    <dgm:cxn modelId="{DB7B71C9-AB27-4384-BD75-8DF41ACFBA66}" type="presParOf" srcId="{728CEA5D-8721-4C42-8375-9F2B6D241F1E}" destId="{07B39824-9C6E-4F92-9023-B34DE4310DEA}" srcOrd="4" destOrd="0" presId="urn:microsoft.com/office/officeart/2005/8/layout/gear1"/>
    <dgm:cxn modelId="{28C934B2-5BE1-4388-B655-6ECC25E33335}" type="presParOf" srcId="{728CEA5D-8721-4C42-8375-9F2B6D241F1E}" destId="{0C17FBD9-396D-4DB0-B516-0E250132C125}" srcOrd="5" destOrd="0" presId="urn:microsoft.com/office/officeart/2005/8/layout/gear1"/>
    <dgm:cxn modelId="{8D3D3F41-DA35-47DD-A039-DE791EA66752}" type="presParOf" srcId="{728CEA5D-8721-4C42-8375-9F2B6D241F1E}" destId="{4D051496-B003-4939-9549-BD18B0BE3F1D}" srcOrd="6" destOrd="0" presId="urn:microsoft.com/office/officeart/2005/8/layout/gear1"/>
    <dgm:cxn modelId="{F3344728-58BA-4ABA-83F5-6EE051DBD0C0}" type="presParOf" srcId="{728CEA5D-8721-4C42-8375-9F2B6D241F1E}" destId="{45E2B10D-A7FB-402C-A7E9-975E06A0BA85}" srcOrd="7" destOrd="0" presId="urn:microsoft.com/office/officeart/2005/8/layout/gear1"/>
    <dgm:cxn modelId="{73ADEA89-5F7E-46E2-BAB9-F0E821118651}" type="presParOf" srcId="{728CEA5D-8721-4C42-8375-9F2B6D241F1E}" destId="{3C25E9A6-36EF-4BEB-BA5D-95E5F418D800}" srcOrd="8" destOrd="0" presId="urn:microsoft.com/office/officeart/2005/8/layout/gear1"/>
    <dgm:cxn modelId="{495D806D-73DA-46FF-AA2F-9A23104A2FF4}" type="presParOf" srcId="{728CEA5D-8721-4C42-8375-9F2B6D241F1E}" destId="{8B911D34-326D-4AAD-95C3-0B522781E902}" srcOrd="9" destOrd="0" presId="urn:microsoft.com/office/officeart/2005/8/layout/gear1"/>
    <dgm:cxn modelId="{C57BCAC3-9F02-467C-979F-77CD8C877F44}" type="presParOf" srcId="{728CEA5D-8721-4C42-8375-9F2B6D241F1E}" destId="{894F0D51-601E-418B-A328-B6A43BD03382}" srcOrd="10" destOrd="0" presId="urn:microsoft.com/office/officeart/2005/8/layout/gear1"/>
    <dgm:cxn modelId="{C700E97B-56FF-4EC8-AE1D-ADD1D888EF8E}" type="presParOf" srcId="{728CEA5D-8721-4C42-8375-9F2B6D241F1E}" destId="{87B187FD-1066-48DF-99D8-010D6BC2A24F}" srcOrd="11" destOrd="0" presId="urn:microsoft.com/office/officeart/2005/8/layout/gear1"/>
    <dgm:cxn modelId="{0DBC1143-EFB5-4D47-8F4D-B55AF1F36F0F}" type="presParOf" srcId="{728CEA5D-8721-4C42-8375-9F2B6D241F1E}" destId="{8264B647-8AD9-412B-B91F-81482C11922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F172C-5351-437C-829D-6C753D835A29}">
      <dsp:nvSpPr>
        <dsp:cNvPr id="0" name=""/>
        <dsp:cNvSpPr/>
      </dsp:nvSpPr>
      <dsp:spPr>
        <a:xfrm>
          <a:off x="2969099" y="2255778"/>
          <a:ext cx="3578517" cy="3344912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EXISTING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SYSTEMS</a:t>
          </a:r>
          <a:endParaRPr lang="en-US" sz="4000" b="1" kern="1200" dirty="0"/>
        </a:p>
      </dsp:txBody>
      <dsp:txXfrm>
        <a:off x="3671081" y="3039308"/>
        <a:ext cx="2174553" cy="1719354"/>
      </dsp:txXfrm>
    </dsp:sp>
    <dsp:sp modelId="{3C94A216-3B2E-4E0D-86DE-0ED56A683FE3}">
      <dsp:nvSpPr>
        <dsp:cNvPr id="0" name=""/>
        <dsp:cNvSpPr/>
      </dsp:nvSpPr>
      <dsp:spPr>
        <a:xfrm>
          <a:off x="1402744" y="1630164"/>
          <a:ext cx="2196714" cy="2196714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WITHIN</a:t>
          </a:r>
          <a:r>
            <a:rPr lang="en-US" sz="2800" b="1" kern="1200" dirty="0" smtClean="0"/>
            <a:t> </a:t>
          </a:r>
          <a:endParaRPr lang="en-US" sz="2800" b="1" kern="1200" dirty="0"/>
        </a:p>
      </dsp:txBody>
      <dsp:txXfrm>
        <a:off x="1955773" y="2186536"/>
        <a:ext cx="1090656" cy="1083970"/>
      </dsp:txXfrm>
    </dsp:sp>
    <dsp:sp modelId="{4D051496-B003-4939-9549-BD18B0BE3F1D}">
      <dsp:nvSpPr>
        <dsp:cNvPr id="0" name=""/>
        <dsp:cNvSpPr/>
      </dsp:nvSpPr>
      <dsp:spPr>
        <a:xfrm rot="20700000">
          <a:off x="2714767" y="132701"/>
          <a:ext cx="2165056" cy="2264033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WORK</a:t>
          </a:r>
          <a:endParaRPr lang="en-US" sz="3200" b="1" kern="1200" dirty="0"/>
        </a:p>
      </dsp:txBody>
      <dsp:txXfrm rot="-20700000">
        <a:off x="3183757" y="635141"/>
        <a:ext cx="1227077" cy="1259154"/>
      </dsp:txXfrm>
    </dsp:sp>
    <dsp:sp modelId="{894F0D51-601E-418B-A328-B6A43BD03382}">
      <dsp:nvSpPr>
        <dsp:cNvPr id="0" name=""/>
        <dsp:cNvSpPr/>
      </dsp:nvSpPr>
      <dsp:spPr>
        <a:xfrm>
          <a:off x="3205891" y="1733518"/>
          <a:ext cx="3866218" cy="4510213"/>
        </a:xfrm>
        <a:prstGeom prst="circularArrow">
          <a:avLst>
            <a:gd name="adj1" fmla="val 4687"/>
            <a:gd name="adj2" fmla="val 299029"/>
            <a:gd name="adj3" fmla="val 2540380"/>
            <a:gd name="adj4" fmla="val 15810067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187FD-1066-48DF-99D8-010D6BC2A24F}">
      <dsp:nvSpPr>
        <dsp:cNvPr id="0" name=""/>
        <dsp:cNvSpPr/>
      </dsp:nvSpPr>
      <dsp:spPr>
        <a:xfrm>
          <a:off x="1101711" y="1212443"/>
          <a:ext cx="2809049" cy="28090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4B647-8AD9-412B-B91F-81482C119221}">
      <dsp:nvSpPr>
        <dsp:cNvPr id="0" name=""/>
        <dsp:cNvSpPr/>
      </dsp:nvSpPr>
      <dsp:spPr>
        <a:xfrm>
          <a:off x="2223273" y="-288457"/>
          <a:ext cx="3028720" cy="30287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2F47-BB29-4C06-80CB-4AEFC4F3D84D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94F69-8164-42F6-B972-EED4AA6D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5F5AB0-88DA-4E91-8F85-12EFE535CB95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en-US" altLang="en-US" sz="720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935038" y="4416425"/>
            <a:ext cx="51371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041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8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8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6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81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025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7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2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02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49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9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814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10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3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76200"/>
            <a:ext cx="9645651" cy="1141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9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2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5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4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FAD87E-E24A-486A-B113-152C4EAA25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8/11/2017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12E9DA-BC33-42C2-BF05-138DE587B6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30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A5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0" y="6019800"/>
            <a:ext cx="12192000" cy="838200"/>
            <a:chOff x="0" y="3792"/>
            <a:chExt cx="5760" cy="528"/>
          </a:xfrm>
        </p:grpSpPr>
        <p:grpSp>
          <p:nvGrpSpPr>
            <p:cNvPr id="8202" name="Group 10"/>
            <p:cNvGrpSpPr>
              <a:grpSpLocks noChangeAspect="1"/>
            </p:cNvGrpSpPr>
            <p:nvPr userDrawn="1"/>
          </p:nvGrpSpPr>
          <p:grpSpPr bwMode="auto">
            <a:xfrm>
              <a:off x="2208" y="3792"/>
              <a:ext cx="3552" cy="528"/>
              <a:chOff x="2304" y="3771"/>
              <a:chExt cx="3456" cy="549"/>
            </a:xfrm>
          </p:grpSpPr>
          <p:sp>
            <p:nvSpPr>
              <p:cNvPr id="820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304" y="3771"/>
                <a:ext cx="3456" cy="28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8E82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2304" y="4032"/>
                <a:ext cx="3456" cy="28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A57A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8205" name="Group 13"/>
            <p:cNvGrpSpPr>
              <a:grpSpLocks/>
            </p:cNvGrpSpPr>
            <p:nvPr userDrawn="1"/>
          </p:nvGrpSpPr>
          <p:grpSpPr bwMode="auto">
            <a:xfrm>
              <a:off x="0" y="3792"/>
              <a:ext cx="5760" cy="528"/>
              <a:chOff x="0" y="3840"/>
              <a:chExt cx="5760" cy="480"/>
            </a:xfrm>
          </p:grpSpPr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2304" y="4080"/>
                <a:ext cx="3456" cy="24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A57A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8207" name="Group 15"/>
              <p:cNvGrpSpPr>
                <a:grpSpLocks/>
              </p:cNvGrpSpPr>
              <p:nvPr userDrawn="1"/>
            </p:nvGrpSpPr>
            <p:grpSpPr bwMode="auto">
              <a:xfrm>
                <a:off x="0" y="3840"/>
                <a:ext cx="5760" cy="480"/>
                <a:chOff x="0" y="3840"/>
                <a:chExt cx="5760" cy="480"/>
              </a:xfrm>
            </p:grpSpPr>
            <p:sp>
              <p:nvSpPr>
                <p:cNvPr id="8208" name="Rectangle 16"/>
                <p:cNvSpPr>
                  <a:spLocks noChangeArrowheads="1"/>
                </p:cNvSpPr>
                <p:nvPr/>
              </p:nvSpPr>
              <p:spPr bwMode="auto">
                <a:xfrm>
                  <a:off x="2304" y="3840"/>
                  <a:ext cx="3456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8E82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FFFFFF"/>
                    </a:solidFill>
                    <a:cs typeface="Times New Roman" pitchFamily="18" charset="0"/>
                  </a:endParaRPr>
                </a:p>
              </p:txBody>
            </p:sp>
            <p:pic>
              <p:nvPicPr>
                <p:cNvPr id="8209" name="Picture 17" descr="nctsn_partner_logo300ppi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840"/>
                  <a:ext cx="2880" cy="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724620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4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4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4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4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4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4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4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4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4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10000"/>
        <a:buChar char="•"/>
        <a:defRPr sz="2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ranklin Gothic Book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0323" y="731123"/>
            <a:ext cx="100425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2">
                    <a:lumMod val="75000"/>
                  </a:schemeClr>
                </a:solidFill>
              </a:rPr>
              <a:t>Synthesis of Day 1: Breakout Session and Building the Strategic Action Timelines</a:t>
            </a:r>
            <a:endParaRPr lang="en-GB" alt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100" name="Picture 3" descr="C:\Users\aspei1\AppData\Local\Microsoft\Windows\Temporary Internet Files\Content.Word\UmbrellaLogo FINAL 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94" y="4138761"/>
            <a:ext cx="1588370" cy="178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shp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44" y="4158870"/>
            <a:ext cx="3547988" cy="87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40" y="5181600"/>
            <a:ext cx="2793492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92" y="4799358"/>
            <a:ext cx="1617411" cy="1293928"/>
          </a:xfrm>
          <a:prstGeom prst="rect">
            <a:avLst/>
          </a:prstGeom>
        </p:spPr>
      </p:pic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43" y="5031126"/>
            <a:ext cx="845089" cy="8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31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2: CHECKLIST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 fontScale="92500" lnSpcReduction="10000"/>
          </a:bodyPr>
          <a:lstStyle/>
          <a:p>
            <a:pPr marL="457200" lvl="1" indent="-228600">
              <a:buNone/>
            </a:pPr>
            <a:r>
              <a:rPr lang="en-US" dirty="0" smtClean="0"/>
              <a:t>Purpose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Create exposure, symptom, service assets = checklist for child needs following disaster</a:t>
            </a:r>
          </a:p>
          <a:p>
            <a:pPr marL="457200" lvl="1" indent="-228600">
              <a:buNone/>
            </a:pPr>
            <a:r>
              <a:rPr lang="en-US" dirty="0" smtClean="0"/>
              <a:t>Short term goal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Research existing checklist (i.e. children exposed to violence)</a:t>
            </a:r>
            <a:endParaRPr lang="en-US" dirty="0"/>
          </a:p>
          <a:p>
            <a:pPr marL="971550" lvl="1" indent="-514350">
              <a:buAutoNum type="arabicPeriod"/>
            </a:pPr>
            <a:r>
              <a:rPr lang="en-US" dirty="0" smtClean="0"/>
              <a:t>Compile checklist content</a:t>
            </a:r>
          </a:p>
          <a:p>
            <a:pPr marL="457200" lvl="1" indent="-228600">
              <a:buNone/>
            </a:pPr>
            <a:r>
              <a:rPr lang="en-US" dirty="0" smtClean="0"/>
              <a:t>Mid term goal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Vet and revise checklist with full coalition, subject matter experts, and stakeholders </a:t>
            </a:r>
          </a:p>
          <a:p>
            <a:pPr marL="457200" lvl="1" indent="-228600">
              <a:buNone/>
            </a:pPr>
            <a:r>
              <a:rPr lang="en-US" dirty="0" smtClean="0"/>
              <a:t>Long term goal</a:t>
            </a:r>
            <a:endParaRPr lang="en-US" dirty="0"/>
          </a:p>
          <a:p>
            <a:pPr marL="971550" lvl="1" indent="-514350">
              <a:buAutoNum type="arabicPeriod"/>
            </a:pPr>
            <a:r>
              <a:rPr lang="en-US" dirty="0" smtClean="0"/>
              <a:t>Disseminate</a:t>
            </a:r>
          </a:p>
        </p:txBody>
      </p:sp>
    </p:spTree>
    <p:extLst>
      <p:ext uri="{BB962C8B-B14F-4D97-AF65-F5344CB8AC3E}">
        <p14:creationId xmlns:p14="http://schemas.microsoft.com/office/powerpoint/2010/main" val="19354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7686"/>
          <a:stretch/>
        </p:blipFill>
        <p:spPr>
          <a:xfrm>
            <a:off x="797358" y="589370"/>
            <a:ext cx="3876241" cy="554544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" b="30045"/>
          <a:stretch/>
        </p:blipFill>
        <p:spPr>
          <a:xfrm>
            <a:off x="4572000" y="376933"/>
            <a:ext cx="6410038" cy="6015082"/>
          </a:xfrm>
        </p:spPr>
      </p:pic>
    </p:spTree>
    <p:extLst>
      <p:ext uri="{BB962C8B-B14F-4D97-AF65-F5344CB8AC3E}">
        <p14:creationId xmlns:p14="http://schemas.microsoft.com/office/powerpoint/2010/main" val="32918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ctr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3: Disaster and Terrorism Response Training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435"/>
            <a:ext cx="10972800" cy="5212863"/>
          </a:xfrm>
        </p:spPr>
        <p:txBody>
          <a:bodyPr>
            <a:noAutofit/>
          </a:bodyPr>
          <a:lstStyle/>
          <a:p>
            <a:pPr marL="171450" lvl="1" indent="0">
              <a:buNone/>
            </a:pPr>
            <a:r>
              <a:rPr lang="en-US" dirty="0" smtClean="0"/>
              <a:t>Purpose</a:t>
            </a:r>
          </a:p>
          <a:p>
            <a:pPr marL="171450" lvl="1" indent="0">
              <a:buNone/>
            </a:pPr>
            <a:r>
              <a:rPr lang="en-US" dirty="0" smtClean="0"/>
              <a:t>Develop training curriculum (i.e. Psychological </a:t>
            </a:r>
            <a:r>
              <a:rPr lang="en-US" dirty="0"/>
              <a:t>First </a:t>
            </a:r>
            <a:r>
              <a:rPr lang="en-US" dirty="0" smtClean="0"/>
              <a:t>Aid-Schools)</a:t>
            </a:r>
            <a:r>
              <a:rPr lang="en-US" dirty="0"/>
              <a:t> </a:t>
            </a:r>
            <a:r>
              <a:rPr lang="en-US" dirty="0" smtClean="0"/>
              <a:t>adding </a:t>
            </a:r>
            <a:r>
              <a:rPr lang="en-US" dirty="0"/>
              <a:t>trauma informed </a:t>
            </a:r>
            <a:r>
              <a:rPr lang="en-US" dirty="0" smtClean="0"/>
              <a:t>systems for disasters</a:t>
            </a:r>
            <a:endParaRPr lang="en-US" dirty="0"/>
          </a:p>
          <a:p>
            <a:pPr marL="171450" lvl="1" indent="0">
              <a:buNone/>
            </a:pPr>
            <a:r>
              <a:rPr lang="en-US" dirty="0" smtClean="0"/>
              <a:t>Short term goals</a:t>
            </a:r>
          </a:p>
          <a:p>
            <a:pPr marL="685800" lvl="1" indent="-514350">
              <a:buFont typeface="Arial" pitchFamily="34" charset="0"/>
              <a:buAutoNum type="arabicPeriod"/>
            </a:pPr>
            <a:r>
              <a:rPr lang="en-US" dirty="0" smtClean="0"/>
              <a:t>Gaps/needs for </a:t>
            </a:r>
            <a:r>
              <a:rPr lang="en-US" dirty="0"/>
              <a:t>training </a:t>
            </a:r>
            <a:r>
              <a:rPr lang="en-US" dirty="0" smtClean="0"/>
              <a:t>(parent, school, </a:t>
            </a:r>
            <a:r>
              <a:rPr lang="en-US" dirty="0"/>
              <a:t>nurse </a:t>
            </a:r>
            <a:r>
              <a:rPr lang="en-US" dirty="0" smtClean="0"/>
              <a:t>trainings) </a:t>
            </a:r>
          </a:p>
          <a:p>
            <a:pPr marL="685800" lvl="1" indent="-514350">
              <a:buAutoNum type="arabicPeriod"/>
            </a:pPr>
            <a:r>
              <a:rPr lang="en-US" dirty="0" smtClean="0"/>
              <a:t>identification of areas or agencies</a:t>
            </a:r>
          </a:p>
          <a:p>
            <a:pPr marL="685800" lvl="1" indent="-514350">
              <a:buFont typeface="Arial" pitchFamily="34" charset="0"/>
              <a:buAutoNum type="arabicPeriod"/>
            </a:pPr>
            <a:r>
              <a:rPr lang="en-US" dirty="0" smtClean="0"/>
              <a:t>look for existing curriculum </a:t>
            </a:r>
          </a:p>
          <a:p>
            <a:pPr marL="1028700" lvl="2" indent="-457200"/>
            <a:r>
              <a:rPr lang="en-US" dirty="0" smtClean="0"/>
              <a:t>Look </a:t>
            </a:r>
            <a:r>
              <a:rPr lang="en-US" dirty="0"/>
              <a:t>at site tools and training curriculum like Suicide Prevention Resource Center, National Child Traumatic Stress Network , Georgetown University, </a:t>
            </a:r>
          </a:p>
          <a:p>
            <a:pPr marL="685800" lvl="1" indent="-514350">
              <a:buAutoNum type="arabicPeriod"/>
            </a:pPr>
            <a:r>
              <a:rPr lang="en-US" dirty="0" smtClean="0"/>
              <a:t>re</a:t>
            </a:r>
            <a:r>
              <a:rPr lang="en-US" sz="2800" dirty="0" smtClean="0"/>
              <a:t>search applications on the subject and separate </a:t>
            </a:r>
            <a:r>
              <a:rPr lang="en-US" dirty="0" smtClean="0"/>
              <a:t>categories in each of the sites for information</a:t>
            </a:r>
          </a:p>
        </p:txBody>
      </p:sp>
    </p:spTree>
    <p:extLst>
      <p:ext uri="{BB962C8B-B14F-4D97-AF65-F5344CB8AC3E}">
        <p14:creationId xmlns:p14="http://schemas.microsoft.com/office/powerpoint/2010/main" val="1690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3: Disaster and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Terrorism Response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Training Curriculum</a:t>
            </a:r>
            <a:endParaRPr lang="en-US" sz="2800" dirty="0">
              <a:solidFill>
                <a:srgbClr val="1DC4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3813"/>
            <a:ext cx="10972800" cy="5166253"/>
          </a:xfrm>
        </p:spPr>
        <p:txBody>
          <a:bodyPr>
            <a:noAutofit/>
          </a:bodyPr>
          <a:lstStyle/>
          <a:p>
            <a:pPr marL="171450" lvl="1" indent="0">
              <a:buNone/>
            </a:pPr>
            <a:r>
              <a:rPr lang="en-US" dirty="0" smtClean="0"/>
              <a:t>Mid term goals</a:t>
            </a:r>
          </a:p>
          <a:p>
            <a:pPr marL="685800" lvl="1" indent="-514350">
              <a:buAutoNum type="arabicPeriod"/>
            </a:pPr>
            <a:r>
              <a:rPr lang="en-US" dirty="0" smtClean="0"/>
              <a:t>getting buy-in from targeted organizations</a:t>
            </a:r>
          </a:p>
          <a:p>
            <a:pPr marL="685800" lvl="1" indent="-514350">
              <a:buAutoNum type="arabicPeriod"/>
            </a:pPr>
            <a:r>
              <a:rPr lang="en-US" dirty="0" smtClean="0"/>
              <a:t>utilize research from NCTSN and other sites to adapt and develop curriculum</a:t>
            </a:r>
          </a:p>
          <a:p>
            <a:pPr marL="685800" lvl="1" indent="-514350">
              <a:buAutoNum type="arabicPeriod"/>
            </a:pPr>
            <a:r>
              <a:rPr lang="en-US" dirty="0" smtClean="0"/>
              <a:t>best practices to adapt curriculum to the identified/target organizations groups</a:t>
            </a:r>
          </a:p>
          <a:p>
            <a:pPr marL="857250" lvl="2"/>
            <a:r>
              <a:rPr lang="en-US" dirty="0" smtClean="0"/>
              <a:t>keep </a:t>
            </a:r>
            <a:r>
              <a:rPr lang="en-US" dirty="0"/>
              <a:t>in mind terrorism as </a:t>
            </a:r>
            <a:r>
              <a:rPr lang="en-US" dirty="0" smtClean="0"/>
              <a:t>well</a:t>
            </a:r>
          </a:p>
          <a:p>
            <a:pPr marL="0" lvl="0" indent="0">
              <a:buNone/>
            </a:pPr>
            <a:r>
              <a:rPr lang="en-US" sz="2800" dirty="0" smtClean="0"/>
              <a:t>Long term goals</a:t>
            </a:r>
          </a:p>
          <a:p>
            <a:pPr marL="685800" lvl="0" indent="-457200">
              <a:buNone/>
            </a:pPr>
            <a:r>
              <a:rPr lang="en-US" sz="2800" dirty="0" smtClean="0"/>
              <a:t>1.  Implement training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18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4: Dissemination Mechanism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7505"/>
            <a:ext cx="10972800" cy="522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Purpose</a:t>
            </a:r>
          </a:p>
          <a:p>
            <a:pPr marL="0" indent="0">
              <a:buNone/>
            </a:pPr>
            <a:r>
              <a:rPr lang="en-US" sz="2800" dirty="0" smtClean="0"/>
              <a:t>Develop </a:t>
            </a:r>
            <a:r>
              <a:rPr lang="en-US" sz="2800" dirty="0"/>
              <a:t>and market </a:t>
            </a:r>
            <a:r>
              <a:rPr lang="en-US" sz="2800" dirty="0" smtClean="0"/>
              <a:t>a </a:t>
            </a:r>
            <a:r>
              <a:rPr lang="en-US" sz="2800" i="1" dirty="0" smtClean="0"/>
              <a:t>system </a:t>
            </a:r>
            <a:r>
              <a:rPr lang="en-US" sz="2800" dirty="0" smtClean="0"/>
              <a:t>of dissemination—mechanisms to disseminate information that exists with people that do not have access </a:t>
            </a:r>
          </a:p>
          <a:p>
            <a:pPr marL="0" indent="0">
              <a:buNone/>
            </a:pPr>
            <a:r>
              <a:rPr lang="en-US" sz="2800" dirty="0" smtClean="0"/>
              <a:t>Community conversations and positive messaging</a:t>
            </a:r>
          </a:p>
          <a:p>
            <a:pPr marL="0" indent="0">
              <a:buNone/>
            </a:pPr>
            <a:r>
              <a:rPr lang="en-US" sz="2800" dirty="0" smtClean="0"/>
              <a:t>Short term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existing mechanisms “mechanism scan” (i.e. 211, community centers, Speak Your Mind)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Compile </a:t>
            </a:r>
            <a:r>
              <a:rPr lang="en-US" sz="2800" dirty="0"/>
              <a:t>list or </a:t>
            </a:r>
            <a:r>
              <a:rPr lang="en-US" sz="2800" dirty="0" smtClean="0"/>
              <a:t>directory of </a:t>
            </a:r>
            <a:r>
              <a:rPr lang="en-US" sz="2800" dirty="0"/>
              <a:t>alert </a:t>
            </a:r>
            <a:r>
              <a:rPr lang="en-US" sz="2800" dirty="0" smtClean="0"/>
              <a:t>systems already </a:t>
            </a:r>
            <a:r>
              <a:rPr lang="en-US" sz="2800" dirty="0"/>
              <a:t>in </a:t>
            </a:r>
            <a:r>
              <a:rPr lang="en-US" sz="2800" dirty="0" smtClean="0"/>
              <a:t>operation</a:t>
            </a:r>
          </a:p>
          <a:p>
            <a:pPr marL="857250" lvl="1" indent="-457200"/>
            <a:r>
              <a:rPr lang="en-US" dirty="0" smtClean="0"/>
              <a:t>Homeland </a:t>
            </a:r>
            <a:r>
              <a:rPr lang="en-US" dirty="0"/>
              <a:t>securing tools-</a:t>
            </a:r>
            <a:r>
              <a:rPr lang="en-US" dirty="0" smtClean="0"/>
              <a:t>-use </a:t>
            </a:r>
            <a:r>
              <a:rPr lang="en-US" dirty="0"/>
              <a:t>of </a:t>
            </a:r>
            <a:r>
              <a:rPr lang="en-US" dirty="0" smtClean="0"/>
              <a:t>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Inviting </a:t>
            </a:r>
            <a:r>
              <a:rPr lang="en-US" sz="2800" dirty="0"/>
              <a:t>media representation</a:t>
            </a:r>
            <a:r>
              <a:rPr lang="en-US" sz="2800" dirty="0" smtClean="0"/>
              <a:t>/ </a:t>
            </a:r>
            <a:r>
              <a:rPr lang="en-US" sz="2800" dirty="0"/>
              <a:t>who do we invite into the </a:t>
            </a:r>
            <a:r>
              <a:rPr lang="en-US" sz="2800" dirty="0" smtClean="0"/>
              <a:t>coalition</a:t>
            </a:r>
          </a:p>
        </p:txBody>
      </p:sp>
    </p:spTree>
    <p:extLst>
      <p:ext uri="{BB962C8B-B14F-4D97-AF65-F5344CB8AC3E}">
        <p14:creationId xmlns:p14="http://schemas.microsoft.com/office/powerpoint/2010/main" val="7430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4: Dissemination Mechanism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7505"/>
            <a:ext cx="10972800" cy="522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Mid term goals</a:t>
            </a:r>
            <a:endParaRPr lang="en-US" sz="3600" dirty="0"/>
          </a:p>
          <a:p>
            <a:pPr marL="457200" indent="-457200">
              <a:buAutoNum type="arabicPeriod"/>
            </a:pPr>
            <a:r>
              <a:rPr lang="en-US" sz="3600" dirty="0" smtClean="0"/>
              <a:t>Further defining coalition-handbook </a:t>
            </a:r>
            <a:r>
              <a:rPr lang="en-US" sz="3600" dirty="0"/>
              <a:t>and glossary of </a:t>
            </a:r>
            <a:r>
              <a:rPr lang="en-US" sz="3600" dirty="0" smtClean="0"/>
              <a:t>terms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Recommendations </a:t>
            </a:r>
            <a:r>
              <a:rPr lang="en-US" sz="3600" dirty="0"/>
              <a:t>for strategic </a:t>
            </a:r>
            <a:r>
              <a:rPr lang="en-US" sz="3600" dirty="0" smtClean="0"/>
              <a:t>planning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Develop </a:t>
            </a:r>
            <a:r>
              <a:rPr lang="en-US" sz="3600" dirty="0"/>
              <a:t>campaign to </a:t>
            </a:r>
            <a:r>
              <a:rPr lang="en-US" sz="3600" dirty="0" smtClean="0"/>
              <a:t>promote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Begin </a:t>
            </a:r>
            <a:r>
              <a:rPr lang="en-US" sz="3600" dirty="0"/>
              <a:t>conversation with military officials </a:t>
            </a:r>
            <a:endParaRPr lang="en-US" sz="3600" dirty="0" smtClean="0"/>
          </a:p>
          <a:p>
            <a:pPr marL="457200" indent="-457200">
              <a:buAutoNum type="arabicPeriod"/>
            </a:pPr>
            <a:r>
              <a:rPr lang="en-US" sz="3600" dirty="0" smtClean="0"/>
              <a:t>Expert </a:t>
            </a:r>
            <a:r>
              <a:rPr lang="en-US" sz="3600" dirty="0"/>
              <a:t>vetted content—ensure it is current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599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4: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Dissemination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8468"/>
            <a:ext cx="10972800" cy="4868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Long term goals</a:t>
            </a:r>
          </a:p>
          <a:p>
            <a:pPr marL="914400" indent="-457200">
              <a:buAutoNum type="arabicPeriod"/>
            </a:pPr>
            <a:r>
              <a:rPr lang="en-US" sz="2800" dirty="0" smtClean="0"/>
              <a:t>Develop </a:t>
            </a:r>
            <a:r>
              <a:rPr lang="en-US" sz="2800" dirty="0"/>
              <a:t>surveillance of existing mechanisms and upgrade</a:t>
            </a:r>
          </a:p>
          <a:p>
            <a:pPr marL="914400" indent="-457200">
              <a:buAutoNum type="arabicPeriod"/>
            </a:pPr>
            <a:r>
              <a:rPr lang="en-US" sz="2800" dirty="0" smtClean="0"/>
              <a:t>Continuously </a:t>
            </a:r>
            <a:r>
              <a:rPr lang="en-US" sz="2800" dirty="0"/>
              <a:t>update, vet ad monitory </a:t>
            </a:r>
            <a:r>
              <a:rPr lang="en-US" sz="2800" dirty="0" smtClean="0"/>
              <a:t>mechanism</a:t>
            </a:r>
          </a:p>
          <a:p>
            <a:pPr marL="0" indent="0">
              <a:buNone/>
            </a:pPr>
            <a:r>
              <a:rPr lang="en-US" sz="2800" dirty="0" smtClean="0"/>
              <a:t>Collaboration suggestions</a:t>
            </a:r>
          </a:p>
          <a:p>
            <a:r>
              <a:rPr lang="en-US" sz="2800" dirty="0" smtClean="0"/>
              <a:t>Health ministry, Newsletters </a:t>
            </a:r>
            <a:r>
              <a:rPr lang="en-US" sz="2800" dirty="0"/>
              <a:t>in </a:t>
            </a:r>
            <a:r>
              <a:rPr lang="en-US" sz="2800" dirty="0" smtClean="0"/>
              <a:t>churches, Tap </a:t>
            </a:r>
            <a:r>
              <a:rPr lang="en-US" sz="2800" dirty="0"/>
              <a:t>into existing </a:t>
            </a:r>
            <a:r>
              <a:rPr lang="en-US" sz="2800" dirty="0" smtClean="0"/>
              <a:t>events</a:t>
            </a:r>
          </a:p>
          <a:p>
            <a:r>
              <a:rPr lang="en-US" sz="2800" dirty="0" smtClean="0"/>
              <a:t>Identify </a:t>
            </a:r>
            <a:r>
              <a:rPr lang="en-US" sz="2800" dirty="0"/>
              <a:t>incentives for coalition, </a:t>
            </a:r>
            <a:r>
              <a:rPr lang="en-US" sz="2800" dirty="0" smtClean="0"/>
              <a:t>trainees, </a:t>
            </a:r>
            <a:r>
              <a:rPr lang="en-US" sz="2800" dirty="0"/>
              <a:t>summit (i.e. </a:t>
            </a:r>
            <a:r>
              <a:rPr lang="en-US" sz="2800" dirty="0" smtClean="0"/>
              <a:t>competitions, </a:t>
            </a:r>
            <a:r>
              <a:rPr lang="en-US" sz="2800" dirty="0"/>
              <a:t>CEUs)</a:t>
            </a:r>
          </a:p>
          <a:p>
            <a:pPr marL="628650" lvl="1" indent="-457200"/>
            <a:r>
              <a:rPr lang="en-US" dirty="0" smtClean="0"/>
              <a:t>Cultural </a:t>
            </a:r>
            <a:r>
              <a:rPr lang="en-US" dirty="0"/>
              <a:t>competencies—translation into other </a:t>
            </a:r>
            <a:r>
              <a:rPr lang="en-US" dirty="0" smtClean="0"/>
              <a:t>languages</a:t>
            </a:r>
          </a:p>
          <a:p>
            <a:pPr marL="628650" lvl="1" indent="-457200"/>
            <a:r>
              <a:rPr lang="en-US" dirty="0" smtClean="0"/>
              <a:t>How </a:t>
            </a:r>
            <a:r>
              <a:rPr lang="en-US" dirty="0"/>
              <a:t>to tailor language of products for kids and </a:t>
            </a:r>
            <a:r>
              <a:rPr lang="en-US" dirty="0" smtClean="0"/>
              <a:t>families</a:t>
            </a:r>
          </a:p>
          <a:p>
            <a:pPr marL="628650" lvl="1" indent="-457200"/>
            <a:r>
              <a:rPr lang="en-US" dirty="0" smtClean="0"/>
              <a:t>Government issued 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 4: Systemic Messaging Example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5312"/>
            <a:ext cx="10972800" cy="5212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National </a:t>
            </a:r>
            <a:r>
              <a:rPr lang="en-US" sz="2800" dirty="0"/>
              <a:t>Mutual Aid and Resource Management Initiative supports the National Incident Management System (NIMS) </a:t>
            </a:r>
            <a:endParaRPr lang="en-US" sz="2800" dirty="0" smtClean="0"/>
          </a:p>
          <a:p>
            <a:pPr lvl="1"/>
            <a:r>
              <a:rPr lang="en-US" sz="2400" dirty="0" smtClean="0"/>
              <a:t>establishing </a:t>
            </a:r>
            <a:r>
              <a:rPr lang="en-US" sz="2400" dirty="0"/>
              <a:t>a comprehensive, integrated national mutual aid and resource management system that provides the basis to type, order, and track all (Federal, State, and local) response </a:t>
            </a:r>
            <a:r>
              <a:rPr lang="en-US" sz="2400" dirty="0" smtClean="0"/>
              <a:t>assets (FEMA.gov).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Identify best method of “type” intervention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Identify skills needed to get team going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How to include child related resources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Ensure common language is spoken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Do </a:t>
            </a:r>
            <a:r>
              <a:rPr lang="en-US" sz="2800" dirty="0"/>
              <a:t>we need congressional/legislative </a:t>
            </a:r>
            <a:r>
              <a:rPr lang="en-US" sz="2800" dirty="0" smtClean="0"/>
              <a:t>approval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Outcome team </a:t>
            </a:r>
            <a:r>
              <a:rPr lang="en-US" sz="2800" dirty="0"/>
              <a:t>“typing” efforts enhanced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16" y="3673257"/>
            <a:ext cx="3247427" cy="24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5: Resource Mapping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Compile resources </a:t>
            </a:r>
            <a:r>
              <a:rPr lang="en-US" dirty="0"/>
              <a:t>where people </a:t>
            </a:r>
            <a:r>
              <a:rPr lang="en-US" dirty="0" smtClean="0"/>
              <a:t>are and develop a resource guide for specific communities (county/parish)</a:t>
            </a:r>
          </a:p>
          <a:p>
            <a:pPr lvl="1"/>
            <a:r>
              <a:rPr lang="en-US" dirty="0" smtClean="0"/>
              <a:t>State level = too much difference between counties/parishes</a:t>
            </a:r>
            <a:endParaRPr lang="en-US" dirty="0"/>
          </a:p>
          <a:p>
            <a:pPr lvl="1"/>
            <a:r>
              <a:rPr lang="en-US" dirty="0" smtClean="0"/>
              <a:t>Competition of priorities—may be able to use as a strength</a:t>
            </a:r>
          </a:p>
          <a:p>
            <a:pPr marL="457200" lvl="1" indent="-457200">
              <a:buNone/>
            </a:pPr>
            <a:r>
              <a:rPr lang="en-US" dirty="0" smtClean="0"/>
              <a:t>Short term goals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Creating Cultures of Trauma-Informed Care (CCTIC):   A Self-Assessment and Planning Protocol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identify which communities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needs assessment on gaps/available resources</a:t>
            </a:r>
          </a:p>
          <a:p>
            <a:pPr marL="457200" lvl="1" indent="-457200">
              <a:buNone/>
            </a:pPr>
            <a:r>
              <a:rPr lang="en-US" dirty="0" smtClean="0"/>
              <a:t>Mid-term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compile electronic resource database </a:t>
            </a:r>
            <a:r>
              <a:rPr lang="en-US" dirty="0"/>
              <a:t>and/or guide 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/>
              <a:t>Product mapping of areas (visual guide)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0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Lagniappe: Cultural Considerations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APPLIES TO ALL PROJECTS</a:t>
            </a:r>
          </a:p>
          <a:p>
            <a:r>
              <a:rPr lang="en-US" dirty="0" smtClean="0"/>
              <a:t>Cultural competencies—translation into other languages </a:t>
            </a:r>
          </a:p>
          <a:p>
            <a:r>
              <a:rPr lang="en-US" dirty="0"/>
              <a:t>Community violence, drug use other types of trauma</a:t>
            </a:r>
          </a:p>
          <a:p>
            <a:r>
              <a:rPr lang="en-US" dirty="0"/>
              <a:t>Displacement receiving </a:t>
            </a:r>
            <a:r>
              <a:rPr lang="en-US" dirty="0" smtClean="0"/>
              <a:t>communities</a:t>
            </a:r>
          </a:p>
          <a:p>
            <a:r>
              <a:rPr lang="en-US" dirty="0" smtClean="0"/>
              <a:t>Special populations</a:t>
            </a:r>
          </a:p>
          <a:p>
            <a:r>
              <a:rPr lang="en-US" dirty="0"/>
              <a:t>e</a:t>
            </a:r>
            <a:r>
              <a:rPr lang="en-US" dirty="0" smtClean="0"/>
              <a:t>lder populations raising children, ASD/intellectual </a:t>
            </a:r>
            <a:r>
              <a:rPr lang="en-US" dirty="0"/>
              <a:t>disabilities </a:t>
            </a:r>
            <a:r>
              <a:rPr lang="en-US" dirty="0" smtClean="0"/>
              <a:t>(i.e. clinicians </a:t>
            </a:r>
            <a:r>
              <a:rPr lang="en-US" dirty="0"/>
              <a:t>ignoring trauma in special needs </a:t>
            </a:r>
            <a:r>
              <a:rPr lang="en-US" dirty="0" smtClean="0"/>
              <a:t>children), immigrant communities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39" y="164687"/>
            <a:ext cx="4959920" cy="192361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THINK OUTSIDE </a:t>
            </a:r>
            <a:b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BOX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43" y="1912027"/>
            <a:ext cx="3344730" cy="431022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9016800"/>
              </p:ext>
            </p:extLst>
          </p:nvPr>
        </p:nvGraphicFramePr>
        <p:xfrm>
          <a:off x="4054770" y="526473"/>
          <a:ext cx="7324430" cy="549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00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Lagniappe: Cultural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68325" lvl="1" indent="-395288">
              <a:buFont typeface="Arial" panose="020B0604020202020204" pitchFamily="34" charset="0"/>
              <a:buChar char="•"/>
            </a:pPr>
            <a:r>
              <a:rPr lang="en-US" sz="3200" dirty="0"/>
              <a:t>Local cultural differences</a:t>
            </a:r>
          </a:p>
          <a:p>
            <a:pPr marL="568325" lvl="1" indent="-395288">
              <a:buFont typeface="Arial" panose="020B0604020202020204" pitchFamily="34" charset="0"/>
              <a:buChar char="•"/>
            </a:pPr>
            <a:r>
              <a:rPr lang="en-US" sz="3200" dirty="0"/>
              <a:t>Mindful of approaches that work do not work in different </a:t>
            </a:r>
            <a:r>
              <a:rPr lang="en-US" sz="3200" dirty="0" smtClean="0"/>
              <a:t>communities</a:t>
            </a:r>
            <a:endParaRPr lang="en-US" sz="3200" dirty="0"/>
          </a:p>
          <a:p>
            <a:pPr marL="568325" lvl="1" indent="-395288">
              <a:buFont typeface="Arial" panose="020B0604020202020204" pitchFamily="34" charset="0"/>
              <a:buChar char="•"/>
            </a:pPr>
            <a:r>
              <a:rPr lang="en-US" sz="3200" dirty="0"/>
              <a:t>Dialects of language</a:t>
            </a:r>
          </a:p>
          <a:p>
            <a:pPr marL="568325" lvl="1" indent="-395288">
              <a:buFont typeface="Arial" panose="020B0604020202020204" pitchFamily="34" charset="0"/>
              <a:buChar char="•"/>
            </a:pPr>
            <a:r>
              <a:rPr lang="en-US" sz="3200" dirty="0" smtClean="0"/>
              <a:t>Trust </a:t>
            </a:r>
            <a:r>
              <a:rPr lang="en-US" sz="3200" dirty="0"/>
              <a:t>issues always need local </a:t>
            </a:r>
            <a:r>
              <a:rPr lang="en-US" sz="3200" dirty="0" smtClean="0"/>
              <a:t>leaders/community </a:t>
            </a:r>
            <a:r>
              <a:rPr lang="en-US" sz="3200" dirty="0"/>
              <a:t>trusts</a:t>
            </a:r>
          </a:p>
          <a:p>
            <a:pPr marL="568325" lvl="1" indent="-395288">
              <a:buFont typeface="Arial" panose="020B0604020202020204" pitchFamily="34" charset="0"/>
              <a:buChar char="•"/>
            </a:pPr>
            <a:r>
              <a:rPr lang="en-US" sz="3200" dirty="0" smtClean="0"/>
              <a:t>Law </a:t>
            </a:r>
            <a:r>
              <a:rPr lang="en-US" sz="3200" dirty="0"/>
              <a:t>enforcement included</a:t>
            </a:r>
          </a:p>
          <a:p>
            <a:pPr marL="568325" lvl="1" indent="-395288">
              <a:buFont typeface="Arial" panose="020B0604020202020204" pitchFamily="34" charset="0"/>
              <a:buChar char="•"/>
            </a:pPr>
            <a:r>
              <a:rPr lang="en-US" sz="3200" dirty="0" smtClean="0"/>
              <a:t>Children impacted </a:t>
            </a:r>
            <a:r>
              <a:rPr lang="en-US" sz="3200" dirty="0"/>
              <a:t>by first responder families and law </a:t>
            </a:r>
            <a:r>
              <a:rPr lang="en-US" sz="3200" dirty="0" smtClean="0"/>
              <a:t>enforcement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38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Lagniappe: Developing a Response Network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LOCALS SHOULD BE LEADERS</a:t>
            </a:r>
          </a:p>
          <a:p>
            <a:r>
              <a:rPr lang="en-US" dirty="0" smtClean="0"/>
              <a:t>People want to help, get involved; provide opportunities </a:t>
            </a:r>
            <a:r>
              <a:rPr lang="en-US" dirty="0"/>
              <a:t>to </a:t>
            </a:r>
            <a:r>
              <a:rPr lang="en-US" dirty="0" smtClean="0"/>
              <a:t>assist</a:t>
            </a:r>
            <a:endParaRPr lang="en-US" dirty="0"/>
          </a:p>
          <a:p>
            <a:r>
              <a:rPr lang="en-US" dirty="0" smtClean="0"/>
              <a:t>Volunteers to entertain children in shelters, community navigators</a:t>
            </a:r>
          </a:p>
          <a:p>
            <a:r>
              <a:rPr lang="en-US" dirty="0" smtClean="0"/>
              <a:t>Roles ready—mode for communities—often do not know where to place people—prior vetting/registration</a:t>
            </a:r>
          </a:p>
          <a:p>
            <a:r>
              <a:rPr lang="en-US" dirty="0" smtClean="0"/>
              <a:t>Red cross volunteers—do not always work…cultural representatives—who does each area trust which volunteers are helpful location vs. out of town</a:t>
            </a:r>
          </a:p>
          <a:p>
            <a:r>
              <a:rPr lang="en-US" dirty="0" smtClean="0"/>
              <a:t>Needs different in each area training etc.</a:t>
            </a:r>
          </a:p>
          <a:p>
            <a:r>
              <a:rPr lang="en-US" dirty="0" smtClean="0"/>
              <a:t>Unified training of disaster volunteers </a:t>
            </a:r>
          </a:p>
          <a:p>
            <a:r>
              <a:rPr lang="en-US" dirty="0"/>
              <a:t>E</a:t>
            </a:r>
            <a:r>
              <a:rPr lang="en-US" dirty="0" smtClean="0"/>
              <a:t>xpertise of areas affected and support </a:t>
            </a:r>
            <a:r>
              <a:rPr lang="en-US" dirty="0"/>
              <a:t>of local </a:t>
            </a:r>
            <a:r>
              <a:rPr lang="en-US" dirty="0" smtClean="0"/>
              <a:t>communities</a:t>
            </a:r>
          </a:p>
          <a:p>
            <a:r>
              <a:rPr lang="en-US" dirty="0" smtClean="0"/>
              <a:t>Importance of supporting goals of local officials</a:t>
            </a:r>
          </a:p>
        </p:txBody>
      </p:sp>
    </p:spTree>
    <p:extLst>
      <p:ext uri="{BB962C8B-B14F-4D97-AF65-F5344CB8AC3E}">
        <p14:creationId xmlns:p14="http://schemas.microsoft.com/office/powerpoint/2010/main" val="26051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Coalition Next Steps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9785"/>
            <a:ext cx="10972800" cy="4836380"/>
          </a:xfrm>
        </p:spPr>
        <p:txBody>
          <a:bodyPr>
            <a:noAutofit/>
          </a:bodyPr>
          <a:lstStyle/>
          <a:p>
            <a:r>
              <a:rPr lang="en-US" sz="2800" dirty="0" smtClean="0"/>
              <a:t>Build action timelines for products</a:t>
            </a:r>
          </a:p>
          <a:p>
            <a:r>
              <a:rPr lang="en-US" sz="2800" dirty="0" smtClean="0"/>
              <a:t>Create a resource internal to the coalition, not an official product, that helps the coalition in their work </a:t>
            </a:r>
          </a:p>
          <a:p>
            <a:r>
              <a:rPr lang="en-US" sz="2800" dirty="0" smtClean="0"/>
              <a:t>Monthly calls</a:t>
            </a:r>
          </a:p>
          <a:p>
            <a:pPr lvl="1"/>
            <a:r>
              <a:rPr lang="en-US" sz="2400" dirty="0" smtClean="0"/>
              <a:t>Refine potential projects </a:t>
            </a:r>
          </a:p>
          <a:p>
            <a:pPr lvl="1"/>
            <a:r>
              <a:rPr lang="en-US" sz="2400" dirty="0" smtClean="0"/>
              <a:t>Further develop short/mid/long term goals</a:t>
            </a:r>
            <a:endParaRPr lang="en-US" sz="2400" dirty="0"/>
          </a:p>
          <a:p>
            <a:pPr lvl="1"/>
            <a:r>
              <a:rPr lang="en-US" sz="2400" dirty="0" smtClean="0"/>
              <a:t>Consider </a:t>
            </a:r>
            <a:r>
              <a:rPr lang="en-US" sz="2400" dirty="0"/>
              <a:t>what might be appropriate </a:t>
            </a:r>
            <a:r>
              <a:rPr lang="en-US" sz="2400" dirty="0" smtClean="0"/>
              <a:t>and/or feasible for a coalition product</a:t>
            </a:r>
          </a:p>
          <a:p>
            <a:r>
              <a:rPr lang="en-US" sz="2800" dirty="0" smtClean="0"/>
              <a:t>Needs assessment </a:t>
            </a:r>
          </a:p>
          <a:p>
            <a:pPr lvl="1"/>
            <a:r>
              <a:rPr lang="en-US" sz="2400" dirty="0" smtClean="0"/>
              <a:t>Further identify gaps and needs of children and families following disastrous events</a:t>
            </a:r>
          </a:p>
          <a:p>
            <a:r>
              <a:rPr lang="en-US" sz="2800" dirty="0" smtClean="0"/>
              <a:t>Continue building </a:t>
            </a:r>
            <a:r>
              <a:rPr lang="en-US" sz="2800" dirty="0"/>
              <a:t>this </a:t>
            </a:r>
            <a:r>
              <a:rPr lang="en-US" sz="2800" dirty="0" smtClean="0"/>
              <a:t>coalition cohesion </a:t>
            </a:r>
            <a:r>
              <a:rPr lang="en-US" sz="2800" dirty="0"/>
              <a:t>and </a:t>
            </a:r>
            <a:r>
              <a:rPr lang="en-US" sz="2800" dirty="0" smtClean="0"/>
              <a:t>collaboration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8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Synthesis of Day 1 Breakout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406" y="1600201"/>
            <a:ext cx="988514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 1: Child Disaster Response </a:t>
            </a: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Toolkit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2: Checklist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3: </a:t>
            </a: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Training Curriculum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4: </a:t>
            </a: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Dissemination Mechanism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5: Resource </a:t>
            </a: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Mapping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 Action Steps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651" y="1061186"/>
            <a:ext cx="10404909" cy="5291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Short term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Refine purpose, narrow project/select content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Research what currently exists (do not reinvent the wheel)</a:t>
            </a:r>
          </a:p>
          <a:p>
            <a:pPr marL="0" indent="0">
              <a:buNone/>
            </a:pPr>
            <a:r>
              <a:rPr lang="en-US" sz="2800" dirty="0" smtClean="0"/>
              <a:t>Mid term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Adapt content for trauma informed disaster/terrorism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Vet material with coalition and other subject matter experts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Revise</a:t>
            </a:r>
          </a:p>
          <a:p>
            <a:pPr marL="0" indent="0">
              <a:buNone/>
            </a:pPr>
            <a:r>
              <a:rPr lang="en-US" sz="2800" dirty="0" smtClean="0"/>
              <a:t>Long term goals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Implement, community feedback, revise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Policy or system change</a:t>
            </a:r>
          </a:p>
        </p:txBody>
      </p:sp>
    </p:spTree>
    <p:extLst>
      <p:ext uri="{BB962C8B-B14F-4D97-AF65-F5344CB8AC3E}">
        <p14:creationId xmlns:p14="http://schemas.microsoft.com/office/powerpoint/2010/main" val="1611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 1: Child Disaster Response Toolkit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Purpose</a:t>
            </a:r>
          </a:p>
          <a:p>
            <a:r>
              <a:rPr lang="en-US" dirty="0"/>
              <a:t>Healing after </a:t>
            </a:r>
            <a:r>
              <a:rPr lang="en-US" dirty="0" smtClean="0"/>
              <a:t>trauma/Psychosocial toolkit—training prior to disasters</a:t>
            </a:r>
          </a:p>
          <a:p>
            <a:r>
              <a:rPr lang="en-US" dirty="0" smtClean="0"/>
              <a:t>Trauma </a:t>
            </a:r>
            <a:r>
              <a:rPr lang="en-US" dirty="0"/>
              <a:t>informed disaster </a:t>
            </a:r>
            <a:r>
              <a:rPr lang="en-US" dirty="0" smtClean="0"/>
              <a:t>preparedness</a:t>
            </a:r>
          </a:p>
          <a:p>
            <a:pPr marL="0" indent="0">
              <a:buNone/>
            </a:pPr>
            <a:r>
              <a:rPr lang="en-US" dirty="0" smtClean="0"/>
              <a:t>Short term goal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Research content related to each section (slides following)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Compile content</a:t>
            </a:r>
          </a:p>
          <a:p>
            <a:pPr marL="0" indent="0">
              <a:buNone/>
            </a:pPr>
            <a:r>
              <a:rPr lang="en-US" dirty="0" smtClean="0"/>
              <a:t>Mid term goal</a:t>
            </a:r>
          </a:p>
          <a:p>
            <a:pPr marL="914400" lvl="1" indent="-514350">
              <a:buAutoNum type="arabicPeriod"/>
            </a:pPr>
            <a:r>
              <a:rPr lang="en-US" dirty="0"/>
              <a:t>Vet and revise content with </a:t>
            </a:r>
            <a:r>
              <a:rPr lang="en-US" dirty="0" smtClean="0"/>
              <a:t>coalition</a:t>
            </a:r>
          </a:p>
          <a:p>
            <a:pPr marL="400050" lvl="1" indent="-400050">
              <a:buNone/>
            </a:pPr>
            <a:r>
              <a:rPr lang="en-US" sz="3200" dirty="0" smtClean="0"/>
              <a:t>Long term goal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Policy Changes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8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 1A: Integrated Health Section of Toolkit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44" y="1295401"/>
            <a:ext cx="10879756" cy="4830764"/>
          </a:xfrm>
        </p:spPr>
        <p:txBody>
          <a:bodyPr>
            <a:normAutofit/>
          </a:bodyPr>
          <a:lstStyle/>
          <a:p>
            <a:r>
              <a:rPr lang="en-US" dirty="0" smtClean="0"/>
              <a:t>Engaging stakeholders</a:t>
            </a:r>
          </a:p>
          <a:p>
            <a:r>
              <a:rPr lang="en-US" dirty="0" smtClean="0"/>
              <a:t>Sustainability for longer term response not just post disaster</a:t>
            </a:r>
          </a:p>
          <a:p>
            <a:r>
              <a:rPr lang="en-US" dirty="0" smtClean="0"/>
              <a:t>Physical Health clinics/integrated care</a:t>
            </a:r>
          </a:p>
          <a:p>
            <a:r>
              <a:rPr lang="en-US" dirty="0" smtClean="0"/>
              <a:t>Behavioral health needs in one place</a:t>
            </a:r>
          </a:p>
          <a:p>
            <a:r>
              <a:rPr lang="en-US" dirty="0" smtClean="0"/>
              <a:t>Reduces stigma</a:t>
            </a:r>
          </a:p>
          <a:p>
            <a:r>
              <a:rPr lang="en-US" dirty="0" smtClean="0"/>
              <a:t>Need physical for school</a:t>
            </a:r>
          </a:p>
          <a:p>
            <a:r>
              <a:rPr lang="en-US" dirty="0" smtClean="0"/>
              <a:t>Immunization fairs family access to talk about mental health, trauma, and disaster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 1B: School Collaboration Section Toolkit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/>
          </a:bodyPr>
          <a:lstStyle/>
          <a:p>
            <a:r>
              <a:rPr lang="en-US" sz="3600" dirty="0"/>
              <a:t>Assess inside the school community maintaining relationships “not an outsider”</a:t>
            </a:r>
          </a:p>
          <a:p>
            <a:r>
              <a:rPr lang="en-US" sz="3600" dirty="0" smtClean="0"/>
              <a:t>Children </a:t>
            </a:r>
            <a:r>
              <a:rPr lang="en-US" sz="3600" dirty="0"/>
              <a:t>natural environments</a:t>
            </a:r>
          </a:p>
          <a:p>
            <a:pPr lvl="1"/>
            <a:r>
              <a:rPr lang="en-US" sz="3200" dirty="0" smtClean="0"/>
              <a:t>Coordinate </a:t>
            </a:r>
            <a:r>
              <a:rPr lang="en-US" sz="3200" dirty="0"/>
              <a:t>with superintendents and school offices</a:t>
            </a:r>
          </a:p>
          <a:p>
            <a:pPr lvl="1"/>
            <a:r>
              <a:rPr lang="en-US" sz="3200" dirty="0" smtClean="0"/>
              <a:t>Summit highlighting successful collaborations </a:t>
            </a:r>
          </a:p>
          <a:p>
            <a:pPr lvl="1"/>
            <a:r>
              <a:rPr lang="en-US" sz="3200" dirty="0" smtClean="0"/>
              <a:t>Regional school conference</a:t>
            </a:r>
          </a:p>
          <a:p>
            <a:pPr lvl="1"/>
            <a:r>
              <a:rPr lang="en-US" sz="3200" dirty="0" smtClean="0"/>
              <a:t>Suburban </a:t>
            </a:r>
            <a:r>
              <a:rPr lang="en-US" sz="3200" dirty="0"/>
              <a:t>and rural schools </a:t>
            </a:r>
            <a:r>
              <a:rPr lang="en-US" sz="3200" dirty="0" smtClean="0"/>
              <a:t>together</a:t>
            </a:r>
          </a:p>
          <a:p>
            <a:pPr lvl="1"/>
            <a:r>
              <a:rPr lang="en-US" sz="3200" dirty="0" smtClean="0"/>
              <a:t>Integrating information </a:t>
            </a:r>
            <a:r>
              <a:rPr lang="en-US" sz="3200" dirty="0"/>
              <a:t>into all school functions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12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 1C: Parenting Section of Toolkit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/>
          </a:bodyPr>
          <a:lstStyle/>
          <a:p>
            <a:r>
              <a:rPr lang="en-US" dirty="0" smtClean="0"/>
              <a:t>Child’s mental health over themselves </a:t>
            </a:r>
          </a:p>
          <a:p>
            <a:r>
              <a:rPr lang="en-US" dirty="0" smtClean="0"/>
              <a:t>Is your child successful—away from stigma/strengths based</a:t>
            </a:r>
          </a:p>
          <a:p>
            <a:r>
              <a:rPr lang="en-US" dirty="0" smtClean="0"/>
              <a:t>Website downloads how to talk to your child about “???”</a:t>
            </a:r>
          </a:p>
          <a:p>
            <a:pPr lvl="1"/>
            <a:r>
              <a:rPr lang="en-US" dirty="0"/>
              <a:t>Parents don’t know how to have these conversations </a:t>
            </a:r>
          </a:p>
          <a:p>
            <a:r>
              <a:rPr lang="en-US" dirty="0"/>
              <a:t>Helping parents </a:t>
            </a:r>
            <a:r>
              <a:rPr lang="en-US" dirty="0" smtClean="0"/>
              <a:t>parent (Detroit movie)</a:t>
            </a:r>
          </a:p>
          <a:p>
            <a:r>
              <a:rPr lang="en-US" dirty="0" smtClean="0"/>
              <a:t>Meeting </a:t>
            </a:r>
            <a:r>
              <a:rPr lang="en-US" dirty="0"/>
              <a:t>where </a:t>
            </a:r>
            <a:r>
              <a:rPr lang="en-US" dirty="0" smtClean="0"/>
              <a:t>the parents </a:t>
            </a:r>
            <a:r>
              <a:rPr lang="en-US" dirty="0"/>
              <a:t>are faith based </a:t>
            </a:r>
            <a:r>
              <a:rPr lang="en-US" dirty="0" smtClean="0"/>
              <a:t>communities, </a:t>
            </a:r>
            <a:r>
              <a:rPr lang="en-US" dirty="0"/>
              <a:t>community </a:t>
            </a:r>
            <a:r>
              <a:rPr lang="en-US" dirty="0" smtClean="0"/>
              <a:t>organizations, </a:t>
            </a:r>
            <a:r>
              <a:rPr lang="en-US" dirty="0" err="1" smtClean="0"/>
              <a:t>Headstart</a:t>
            </a:r>
            <a:r>
              <a:rPr lang="en-US" dirty="0" smtClean="0"/>
              <a:t> Centers, </a:t>
            </a:r>
            <a:r>
              <a:rPr lang="en-US" dirty="0"/>
              <a:t>parent teacher </a:t>
            </a:r>
            <a:r>
              <a:rPr lang="en-US" dirty="0" smtClean="0"/>
              <a:t>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 1D: Child Section Toolkit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Child appropriate documents for the children themselves (i.e. coloring books, children’s books)</a:t>
            </a:r>
          </a:p>
          <a:p>
            <a:r>
              <a:rPr lang="en-US" dirty="0" smtClean="0"/>
              <a:t>Save the Children organization </a:t>
            </a:r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Cyber </a:t>
            </a:r>
            <a:r>
              <a:rPr lang="en-US" dirty="0"/>
              <a:t>bullying</a:t>
            </a:r>
          </a:p>
          <a:p>
            <a:r>
              <a:rPr lang="en-US" dirty="0" smtClean="0"/>
              <a:t>Strengths based</a:t>
            </a:r>
          </a:p>
          <a:p>
            <a:pPr lvl="1"/>
            <a:r>
              <a:rPr lang="en-US" dirty="0" smtClean="0"/>
              <a:t>Self </a:t>
            </a:r>
            <a:r>
              <a:rPr lang="en-US" dirty="0"/>
              <a:t>advocacy </a:t>
            </a:r>
          </a:p>
          <a:p>
            <a:pPr lvl="1"/>
            <a:r>
              <a:rPr lang="en-US" dirty="0"/>
              <a:t>Positive peer support structures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feel self worth</a:t>
            </a:r>
          </a:p>
          <a:p>
            <a:pPr lvl="1"/>
            <a:r>
              <a:rPr lang="en-US" dirty="0"/>
              <a:t>Youth leadership</a:t>
            </a:r>
          </a:p>
          <a:p>
            <a:pPr lvl="1"/>
            <a:r>
              <a:rPr lang="en-US" dirty="0"/>
              <a:t>Children feeling stronger hopeful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05" y="2539264"/>
            <a:ext cx="3286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tnerInNCTSN_PowerPointTemplate_FooterOnly">
  <a:themeElements>
    <a:clrScheme name="Title Slide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4624</TotalTime>
  <Words>1164</Words>
  <Application>Microsoft Office PowerPoint</Application>
  <PresentationFormat>Widescreen</PresentationFormat>
  <Paragraphs>177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Times New Roman</vt:lpstr>
      <vt:lpstr>Wingdings</vt:lpstr>
      <vt:lpstr>1_Office Theme</vt:lpstr>
      <vt:lpstr>PartnerInNCTSN_PowerPointTemplate_FooterOnly</vt:lpstr>
      <vt:lpstr>PowerPoint Presentation</vt:lpstr>
      <vt:lpstr>THINK OUTSIDE  THE BOX</vt:lpstr>
      <vt:lpstr>Synthesis of Day 1 Breakout</vt:lpstr>
      <vt:lpstr>Product Action Steps</vt:lpstr>
      <vt:lpstr>Project 1: Child Disaster Response Toolkit</vt:lpstr>
      <vt:lpstr>Project 1A: Integrated Health Section of Toolkit</vt:lpstr>
      <vt:lpstr>Project 1B: School Collaboration Section Toolkit</vt:lpstr>
      <vt:lpstr>Project 1C: Parenting Section of Toolkit</vt:lpstr>
      <vt:lpstr>Project 1D: Child Section Toolkit</vt:lpstr>
      <vt:lpstr>PRODUCT 2: CHECKLIST</vt:lpstr>
      <vt:lpstr>PowerPoint Presentation</vt:lpstr>
      <vt:lpstr>Product 3: Disaster and Terrorism Response Training Curriculum</vt:lpstr>
      <vt:lpstr>Product 3: Disaster and Terrorism Response Training Curriculum</vt:lpstr>
      <vt:lpstr>Product 4: Dissemination Mechanism</vt:lpstr>
      <vt:lpstr>Product 4: Dissemination Mechanism</vt:lpstr>
      <vt:lpstr>Product 4: Dissemination Mechanism</vt:lpstr>
      <vt:lpstr>Project 4: Systemic Messaging Example</vt:lpstr>
      <vt:lpstr>Product 5: Resource Mapping</vt:lpstr>
      <vt:lpstr>Lagniappe: Cultural Considerations</vt:lpstr>
      <vt:lpstr>Lagniappe: Cultural Considerations</vt:lpstr>
      <vt:lpstr>Lagniappe: Developing a Response Network</vt:lpstr>
      <vt:lpstr>Coalition Next Steps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Hansel, Tonya C.</dc:creator>
  <cp:lastModifiedBy>Admin</cp:lastModifiedBy>
  <cp:revision>109</cp:revision>
  <dcterms:created xsi:type="dcterms:W3CDTF">2014-10-22T18:42:20Z</dcterms:created>
  <dcterms:modified xsi:type="dcterms:W3CDTF">2017-08-11T19:03:40Z</dcterms:modified>
</cp:coreProperties>
</file>